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8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6752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7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63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3279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45933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799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5656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091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65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260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9236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269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927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365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048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618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CCE6-E07F-440E-ACAE-05363D06A0D3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6FA170-E1F0-4516-891E-C97963448C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78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12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34625" y="575731"/>
            <a:ext cx="7766936" cy="1115121"/>
          </a:xfrm>
        </p:spPr>
        <p:txBody>
          <a:bodyPr/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Wielkanocny koszyk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9883" y="4050833"/>
            <a:ext cx="7144120" cy="109689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883" y="1918009"/>
            <a:ext cx="7571678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71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9658" y="609600"/>
            <a:ext cx="7824343" cy="132080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latin typeface="Comic Sans MS" panose="030F0702030302020204" pitchFamily="66" charset="0"/>
              </a:rPr>
              <a:t>Bukszpan</a:t>
            </a:r>
            <a:r>
              <a:rPr lang="pl-PL" sz="2400" dirty="0" smtClean="0">
                <a:latin typeface="Comic Sans MS" panose="030F0702030302020204" pitchFamily="66" charset="0"/>
              </a:rPr>
              <a:t> -  choć </a:t>
            </a:r>
            <a:r>
              <a:rPr lang="pl-PL" sz="2400" dirty="0">
                <a:latin typeface="Comic Sans MS" panose="030F0702030302020204" pitchFamily="66" charset="0"/>
              </a:rPr>
              <a:t>jest tylko ozdobą, nawet on ma swoją symbolikę - </a:t>
            </a:r>
            <a:r>
              <a:rPr lang="pl-PL" sz="2400" b="1" dirty="0">
                <a:latin typeface="Comic Sans MS" panose="030F0702030302020204" pitchFamily="66" charset="0"/>
              </a:rPr>
              <a:t>oznacza radość i </a:t>
            </a:r>
            <a:r>
              <a:rPr lang="pl-PL" sz="2400" b="1" dirty="0" smtClean="0">
                <a:latin typeface="Comic Sans MS" panose="030F0702030302020204" pitchFamily="66" charset="0"/>
              </a:rPr>
              <a:t>nadzieję. </a:t>
            </a:r>
            <a:r>
              <a:rPr lang="pl-PL" sz="2400" b="1" dirty="0">
                <a:latin typeface="Comic Sans MS" panose="030F0702030302020204" pitchFamily="66" charset="0"/>
              </a:rPr>
              <a:t/>
            </a:r>
            <a:br>
              <a:rPr lang="pl-PL" sz="2400" b="1" dirty="0">
                <a:latin typeface="Comic Sans MS" panose="030F0702030302020204" pitchFamily="66" charset="0"/>
              </a:rPr>
            </a:br>
            <a:r>
              <a:rPr lang="pl-PL" sz="2400" dirty="0">
                <a:latin typeface="Comic Sans MS" panose="030F0702030302020204" pitchFamily="66" charset="0"/>
              </a:rPr>
              <a:t/>
            </a:r>
            <a:br>
              <a:rPr lang="pl-PL" sz="2400" dirty="0">
                <a:latin typeface="Comic Sans MS" panose="030F0702030302020204" pitchFamily="66" charset="0"/>
              </a:rPr>
            </a:br>
            <a:endParaRPr lang="pl-PL" sz="2400" dirty="0"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634" y="1929646"/>
            <a:ext cx="3440854" cy="3426172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6978" y="1929646"/>
            <a:ext cx="4293219" cy="34261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9487" y="4333875"/>
            <a:ext cx="2831829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18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71430"/>
            <a:ext cx="8596668" cy="155897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Na koniec zagadka – wskaż 3 rzeczy, które nie powinny znaleźć się              w wielkanocnym koszyku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002" y="2186878"/>
            <a:ext cx="2210281" cy="158223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473" y="2093680"/>
            <a:ext cx="1473736" cy="1403818"/>
          </a:xfrm>
          <a:prstGeom prst="rect">
            <a:avLst/>
          </a:prstGeom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955" y="2093680"/>
            <a:ext cx="1806497" cy="15639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2" y="2037923"/>
            <a:ext cx="1780711" cy="1675433"/>
          </a:xfrm>
          <a:prstGeom prst="rect">
            <a:avLst/>
          </a:prstGeom>
        </p:spPr>
      </p:pic>
      <p:pic>
        <p:nvPicPr>
          <p:cNvPr id="8" name="Symbol zastępczy zawartości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554" y="3701799"/>
            <a:ext cx="1775485" cy="1397889"/>
          </a:xfrm>
          <a:prstGeom prst="rect">
            <a:avLst/>
          </a:prstGeom>
        </p:spPr>
      </p:pic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55" y="4699217"/>
            <a:ext cx="2586496" cy="16878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1554" y="4286271"/>
            <a:ext cx="1728398" cy="1639016"/>
          </a:xfrm>
          <a:prstGeom prst="rect">
            <a:avLst/>
          </a:prstGeom>
        </p:spPr>
      </p:pic>
      <p:pic>
        <p:nvPicPr>
          <p:cNvPr id="11" name="Symbol zastępczy zawartości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968" y="3657600"/>
            <a:ext cx="1946614" cy="172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420" y="1866456"/>
            <a:ext cx="1911134" cy="241981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0502" y="4286271"/>
            <a:ext cx="2063208" cy="145200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207" y="4916316"/>
            <a:ext cx="2090157" cy="19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31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Oczywiście to: lalka, lizak i chipsy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1776" y="2160588"/>
            <a:ext cx="2701508" cy="337041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483" y="1795346"/>
            <a:ext cx="2756149" cy="30596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0794" y="2564779"/>
            <a:ext cx="2390406" cy="22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72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239" y="124968"/>
            <a:ext cx="6409945" cy="944880"/>
          </a:xfrm>
        </p:spPr>
        <p:txBody>
          <a:bodyPr>
            <a:normAutofit fontScale="90000"/>
          </a:bodyPr>
          <a:lstStyle/>
          <a:p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(…) Leży jajko święcone,</a:t>
            </a:r>
            <a:b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malowane farbami-</a:t>
            </a:r>
            <a:b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- kto też dzisiaj tym jajkiem</a:t>
            </a:r>
            <a:b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będzie dzielił się z nami? (…)</a:t>
            </a:r>
            <a:b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		</a:t>
            </a:r>
            <a:b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pl-PL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		M. Konopnicka</a:t>
            </a:r>
            <a:r>
              <a:rPr lang="pl-PL" sz="4000" b="1" dirty="0" smtClean="0">
                <a:latin typeface="Comic Sans MS" panose="030F0702030302020204" pitchFamily="66" charset="0"/>
              </a:rPr>
              <a:t/>
            </a:r>
            <a:br>
              <a:rPr lang="pl-PL" sz="4000" b="1" dirty="0" smtClean="0">
                <a:latin typeface="Comic Sans MS" panose="030F0702030302020204" pitchFamily="66" charset="0"/>
              </a:rPr>
            </a:br>
            <a:r>
              <a:rPr lang="pl-PL" sz="4000" b="1" dirty="0" smtClean="0">
                <a:latin typeface="Comic Sans MS" panose="030F0702030302020204" pitchFamily="66" charset="0"/>
              </a:rPr>
              <a:t/>
            </a:r>
            <a:br>
              <a:rPr lang="pl-PL" sz="4000" b="1" dirty="0" smtClean="0"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C480D"/>
                </a:solidFill>
              </a:rPr>
              <a:t>Wielkanoc to czas otuchy i nadziei.</a:t>
            </a:r>
            <a:br>
              <a:rPr lang="pl-PL" sz="2200" dirty="0" smtClean="0">
                <a:solidFill>
                  <a:srgbClr val="0C480D"/>
                </a:solidFill>
              </a:rPr>
            </a:br>
            <a:r>
              <a:rPr lang="pl-PL" sz="2200" dirty="0" smtClean="0">
                <a:solidFill>
                  <a:srgbClr val="0C480D"/>
                </a:solidFill>
              </a:rPr>
              <a:t>Czas odradzania się wiary w siłę </a:t>
            </a:r>
            <a:br>
              <a:rPr lang="pl-PL" sz="2200" dirty="0" smtClean="0">
                <a:solidFill>
                  <a:srgbClr val="0C480D"/>
                </a:solidFill>
              </a:rPr>
            </a:br>
            <a:r>
              <a:rPr lang="pl-PL" sz="2200" dirty="0" smtClean="0">
                <a:solidFill>
                  <a:srgbClr val="0C480D"/>
                </a:solidFill>
              </a:rPr>
              <a:t>Chrystusa i drugiego człowieka.</a:t>
            </a:r>
            <a:br>
              <a:rPr lang="pl-PL" sz="2200" dirty="0" smtClean="0">
                <a:solidFill>
                  <a:srgbClr val="0C480D"/>
                </a:solidFill>
              </a:rPr>
            </a:br>
            <a:r>
              <a:rPr lang="pl-PL" sz="2200" dirty="0" smtClean="0">
                <a:solidFill>
                  <a:srgbClr val="0C480D"/>
                </a:solidFill>
              </a:rPr>
              <a:t>Życzymy, aby Święta Wielkanocne</a:t>
            </a:r>
            <a:br>
              <a:rPr lang="pl-PL" sz="2200" dirty="0" smtClean="0">
                <a:solidFill>
                  <a:srgbClr val="0C480D"/>
                </a:solidFill>
              </a:rPr>
            </a:br>
            <a:r>
              <a:rPr lang="pl-PL" sz="2200" dirty="0" smtClean="0">
                <a:solidFill>
                  <a:srgbClr val="0C480D"/>
                </a:solidFill>
              </a:rPr>
              <a:t>przyniosły radość oraz wzajemną życzliwość.</a:t>
            </a:r>
            <a:br>
              <a:rPr lang="pl-PL" sz="2200" dirty="0" smtClean="0">
                <a:solidFill>
                  <a:srgbClr val="0C480D"/>
                </a:solidFill>
              </a:rPr>
            </a:br>
            <a:r>
              <a:rPr lang="pl-PL" sz="2200" dirty="0" smtClean="0">
                <a:solidFill>
                  <a:srgbClr val="0C480D"/>
                </a:solidFill>
              </a:rPr>
              <a:t>By stały się źródłem wzmacniania ducha.</a:t>
            </a:r>
            <a:br>
              <a:rPr lang="pl-PL" sz="2200" dirty="0" smtClean="0">
                <a:solidFill>
                  <a:srgbClr val="0C480D"/>
                </a:solidFill>
              </a:rPr>
            </a:br>
            <a:r>
              <a:rPr lang="pl-PL" sz="2200" dirty="0" smtClean="0">
                <a:solidFill>
                  <a:srgbClr val="0C480D"/>
                </a:solidFill>
              </a:rPr>
              <a:t>Niech Zmartwychwstanie, które niesie odrodzenie,</a:t>
            </a:r>
            <a:br>
              <a:rPr lang="pl-PL" sz="2200" dirty="0" smtClean="0">
                <a:solidFill>
                  <a:srgbClr val="0C480D"/>
                </a:solidFill>
              </a:rPr>
            </a:br>
            <a:r>
              <a:rPr lang="pl-PL" sz="2200" dirty="0" smtClean="0">
                <a:solidFill>
                  <a:srgbClr val="0C480D"/>
                </a:solidFill>
              </a:rPr>
              <a:t>napełni Was pokojem i wiarą,</a:t>
            </a:r>
            <a:br>
              <a:rPr lang="pl-PL" sz="2200" dirty="0" smtClean="0">
                <a:solidFill>
                  <a:srgbClr val="0C480D"/>
                </a:solidFill>
              </a:rPr>
            </a:br>
            <a:r>
              <a:rPr lang="pl-PL" sz="2200" dirty="0" smtClean="0">
                <a:solidFill>
                  <a:srgbClr val="0C480D"/>
                </a:solidFill>
              </a:rPr>
              <a:t>niech da siłę w pokonywaniu trudności</a:t>
            </a:r>
            <a:br>
              <a:rPr lang="pl-PL" sz="2200" dirty="0" smtClean="0">
                <a:solidFill>
                  <a:srgbClr val="0C480D"/>
                </a:solidFill>
              </a:rPr>
            </a:br>
            <a:r>
              <a:rPr lang="pl-PL" sz="2200" dirty="0" smtClean="0">
                <a:solidFill>
                  <a:srgbClr val="0C480D"/>
                </a:solidFill>
              </a:rPr>
              <a:t>i pozwoli z ufnością patrzeć w przyszłość...</a:t>
            </a:r>
            <a:endParaRPr lang="pl-PL" b="1" dirty="0">
              <a:solidFill>
                <a:srgbClr val="0C480D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7640" y="3456432"/>
            <a:ext cx="7562088" cy="1865376"/>
          </a:xfrm>
        </p:spPr>
        <p:txBody>
          <a:bodyPr>
            <a:normAutofit fontScale="25000" lnSpcReduction="20000"/>
          </a:bodyPr>
          <a:lstStyle/>
          <a:p>
            <a:pPr marL="3200400" lvl="7" indent="0">
              <a:buNone/>
            </a:pPr>
            <a:endParaRPr lang="pl-PL" sz="3400" b="1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200400" lvl="7" indent="0">
              <a:buNone/>
            </a:pPr>
            <a:endParaRPr lang="pl-PL" sz="3400" b="1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200400" lvl="7" indent="0">
              <a:buNone/>
            </a:pPr>
            <a:endParaRPr lang="pl-PL" sz="3400" b="1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200400" lvl="7" indent="0">
              <a:buNone/>
            </a:pPr>
            <a:endParaRPr lang="pl-PL" sz="3400" b="1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200400" lvl="7" indent="0">
              <a:buNone/>
            </a:pPr>
            <a:endParaRPr lang="pl-PL" sz="3400" b="1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200400" lvl="7" indent="0">
              <a:buNone/>
            </a:pPr>
            <a:endParaRPr lang="pl-PL" sz="2200" b="1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200400" lvl="7" indent="0">
              <a:buNone/>
            </a:pPr>
            <a:r>
              <a:rPr lang="pl-PL" sz="2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				</a:t>
            </a:r>
          </a:p>
          <a:p>
            <a:pPr marL="3200400" lvl="7" indent="0">
              <a:buNone/>
            </a:pPr>
            <a:endParaRPr lang="pl-PL" sz="2200" b="1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200400" lvl="7" indent="0">
              <a:buNone/>
            </a:pPr>
            <a:r>
              <a:rPr lang="pl-PL" sz="2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	</a:t>
            </a:r>
          </a:p>
          <a:p>
            <a:pPr marL="3200400" lvl="7" indent="0">
              <a:buNone/>
            </a:pPr>
            <a:r>
              <a:rPr lang="pl-PL" sz="8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pani </a:t>
            </a:r>
            <a:r>
              <a:rPr lang="pl-PL" sz="8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Ania i pani Basia </a:t>
            </a:r>
            <a:r>
              <a:rPr lang="pl-PL" sz="8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sz="80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51" y="2444648"/>
            <a:ext cx="4048637" cy="310576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84632" y="822960"/>
            <a:ext cx="4434840" cy="1042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Dziękuję za wspólnie spędzony czas.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52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0244" y="364273"/>
            <a:ext cx="7259444" cy="13208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latin typeface="Comic Sans MS" panose="030F0702030302020204" pitchFamily="66" charset="0"/>
              </a:rPr>
              <a:t>Co powinno znaleźć się </a:t>
            </a:r>
            <a:br>
              <a:rPr lang="pl-PL" sz="3200" b="1" dirty="0" smtClean="0">
                <a:latin typeface="Comic Sans MS" panose="030F0702030302020204" pitchFamily="66" charset="0"/>
              </a:rPr>
            </a:br>
            <a:r>
              <a:rPr lang="pl-PL" sz="3200" b="1" dirty="0" smtClean="0">
                <a:latin typeface="Comic Sans MS" panose="030F0702030302020204" pitchFamily="66" charset="0"/>
              </a:rPr>
              <a:t>w wielkanocnym koszyku? </a:t>
            </a:r>
            <a:br>
              <a:rPr lang="pl-PL" sz="3200" b="1" dirty="0" smtClean="0">
                <a:latin typeface="Comic Sans MS" panose="030F0702030302020204" pitchFamily="66" charset="0"/>
              </a:rPr>
            </a:br>
            <a:r>
              <a:rPr lang="pl-PL" sz="3200" b="1" dirty="0" smtClean="0">
                <a:latin typeface="Comic Sans MS" panose="030F0702030302020204" pitchFamily="66" charset="0"/>
              </a:rPr>
              <a:t>I dlaczego</a:t>
            </a:r>
            <a:r>
              <a:rPr lang="pl-PL" b="1" dirty="0" smtClean="0">
                <a:latin typeface="Comic Sans MS" panose="030F0702030302020204" pitchFamily="66" charset="0"/>
              </a:rPr>
              <a:t>?</a:t>
            </a:r>
            <a:r>
              <a:rPr lang="pl-PL" b="1" dirty="0">
                <a:latin typeface="Comic Sans MS" panose="030F0702030302020204" pitchFamily="66" charset="0"/>
              </a:rPr>
              <a:t/>
            </a:r>
            <a:br>
              <a:rPr lang="pl-PL" b="1" dirty="0">
                <a:latin typeface="Comic Sans MS" panose="030F0702030302020204" pitchFamily="66" charset="0"/>
              </a:rPr>
            </a:b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259" y="2207941"/>
            <a:ext cx="5631365" cy="4181707"/>
          </a:xfrm>
        </p:spPr>
      </p:pic>
    </p:spTree>
    <p:extLst>
      <p:ext uri="{BB962C8B-B14F-4D97-AF65-F5344CB8AC3E}">
        <p14:creationId xmlns:p14="http://schemas.microsoft.com/office/powerpoint/2010/main" xmlns="" val="9021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0448" y="609600"/>
            <a:ext cx="791355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Comic Sans MS" panose="030F0702030302020204" pitchFamily="66" charset="0"/>
              </a:rPr>
              <a:t>Chleb</a:t>
            </a:r>
            <a:r>
              <a:rPr lang="pl-PL" sz="2700" dirty="0">
                <a:latin typeface="Comic Sans MS" panose="030F0702030302020204" pitchFamily="66" charset="0"/>
              </a:rPr>
              <a:t> </a:t>
            </a:r>
            <a:r>
              <a:rPr lang="pl-PL" sz="2700" dirty="0" smtClean="0">
                <a:latin typeface="Comic Sans MS" panose="030F0702030302020204" pitchFamily="66" charset="0"/>
              </a:rPr>
              <a:t>– dla Chrześcijan </a:t>
            </a:r>
            <a:r>
              <a:rPr lang="pl-PL" sz="2700" dirty="0">
                <a:latin typeface="Comic Sans MS" panose="030F0702030302020204" pitchFamily="66" charset="0"/>
              </a:rPr>
              <a:t>jest najważniejszym </a:t>
            </a:r>
            <a:r>
              <a:rPr lang="pl-PL" sz="2700" dirty="0" smtClean="0">
                <a:latin typeface="Comic Sans MS" panose="030F0702030302020204" pitchFamily="66" charset="0"/>
              </a:rPr>
              <a:t>symbolem</a:t>
            </a:r>
            <a:r>
              <a:rPr lang="pl-PL" sz="2700" dirty="0">
                <a:latin typeface="Comic Sans MS" panose="030F0702030302020204" pitchFamily="66" charset="0"/>
              </a:rPr>
              <a:t> </a:t>
            </a:r>
            <a:r>
              <a:rPr lang="pl-PL" sz="2700" dirty="0" smtClean="0">
                <a:latin typeface="Comic Sans MS" panose="030F0702030302020204" pitchFamily="66" charset="0"/>
              </a:rPr>
              <a:t> ciała Pana Jezusa. </a:t>
            </a:r>
            <a:br>
              <a:rPr lang="pl-PL" sz="2700" dirty="0" smtClean="0">
                <a:latin typeface="Comic Sans MS" panose="030F0702030302020204" pitchFamily="66" charset="0"/>
              </a:rPr>
            </a:br>
            <a:r>
              <a:rPr lang="pl-PL" sz="2700" b="1" dirty="0" smtClean="0">
                <a:latin typeface="Comic Sans MS" panose="030F0702030302020204" pitchFamily="66" charset="0"/>
              </a:rPr>
              <a:t>Gwarantuje </a:t>
            </a:r>
            <a:r>
              <a:rPr lang="pl-PL" sz="2700" b="1" dirty="0">
                <a:latin typeface="Comic Sans MS" panose="030F0702030302020204" pitchFamily="66" charset="0"/>
              </a:rPr>
              <a:t>pomyślność i dobrobyt.</a:t>
            </a:r>
            <a:r>
              <a:rPr lang="pl-PL" sz="2700" dirty="0">
                <a:latin typeface="Comic Sans MS" panose="030F0702030302020204" pitchFamily="66" charset="0"/>
              </a:rPr>
              <a:t> </a:t>
            </a:r>
            <a:br>
              <a:rPr lang="pl-PL" sz="2700" dirty="0">
                <a:latin typeface="Comic Sans MS" panose="030F0702030302020204" pitchFamily="66" charset="0"/>
              </a:rPr>
            </a:br>
            <a:r>
              <a:rPr lang="pl-PL" sz="2700" dirty="0">
                <a:latin typeface="Comic Sans MS" panose="030F0702030302020204" pitchFamily="66" charset="0"/>
              </a:rPr>
              <a:t/>
            </a:r>
            <a:br>
              <a:rPr lang="pl-PL" sz="2700" dirty="0">
                <a:latin typeface="Comic Sans MS" panose="030F0702030302020204" pitchFamily="66" charset="0"/>
              </a:rPr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45387" y="2062975"/>
            <a:ext cx="6997530" cy="4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1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Comic Sans MS" panose="030F0702030302020204" pitchFamily="66" charset="0"/>
              </a:rPr>
              <a:t>Pieprz i sól</a:t>
            </a:r>
            <a:r>
              <a:rPr lang="pl-PL" sz="2400" dirty="0">
                <a:latin typeface="Comic Sans MS" panose="030F0702030302020204" pitchFamily="66" charset="0"/>
              </a:rPr>
              <a:t> </a:t>
            </a:r>
            <a:r>
              <a:rPr lang="pl-PL" sz="2400" dirty="0" smtClean="0">
                <a:latin typeface="Comic Sans MS" panose="030F0702030302020204" pitchFamily="66" charset="0"/>
              </a:rPr>
              <a:t>– </a:t>
            </a:r>
            <a:r>
              <a:rPr lang="pl-PL" sz="2400" b="1" dirty="0">
                <a:latin typeface="Comic Sans MS" panose="030F0702030302020204" pitchFamily="66" charset="0"/>
              </a:rPr>
              <a:t>symbol </a:t>
            </a:r>
            <a:r>
              <a:rPr lang="pl-PL" sz="2400" b="1" dirty="0" smtClean="0">
                <a:latin typeface="Comic Sans MS" panose="030F0702030302020204" pitchFamily="66" charset="0"/>
              </a:rPr>
              <a:t>oczyszczenia.</a:t>
            </a:r>
            <a:r>
              <a:rPr lang="pl-PL" sz="2400" b="1" dirty="0">
                <a:latin typeface="Comic Sans MS" panose="030F0702030302020204" pitchFamily="66" charset="0"/>
              </a:rPr>
              <a:t/>
            </a:r>
            <a:br>
              <a:rPr lang="pl-PL" sz="2400" b="1" dirty="0">
                <a:latin typeface="Comic Sans MS" panose="030F0702030302020204" pitchFamily="66" charset="0"/>
              </a:rPr>
            </a:br>
            <a:r>
              <a:rPr lang="pl-PL" sz="2400" dirty="0">
                <a:latin typeface="Comic Sans MS" panose="030F0702030302020204" pitchFamily="66" charset="0"/>
              </a:rPr>
              <a:t/>
            </a:r>
            <a:br>
              <a:rPr lang="pl-PL" sz="2400" dirty="0">
                <a:latin typeface="Comic Sans MS" panose="030F0702030302020204" pitchFamily="66" charset="0"/>
              </a:rPr>
            </a:b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250" y="2196790"/>
            <a:ext cx="4423220" cy="378026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760" y="2319454"/>
            <a:ext cx="429321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44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latin typeface="Comic Sans MS" panose="030F0702030302020204" pitchFamily="66" charset="0"/>
              </a:rPr>
              <a:t>Jajko</a:t>
            </a:r>
            <a:r>
              <a:rPr lang="pl-PL" sz="2400" dirty="0">
                <a:latin typeface="Comic Sans MS" panose="030F0702030302020204" pitchFamily="66" charset="0"/>
              </a:rPr>
              <a:t> – </a:t>
            </a:r>
            <a:r>
              <a:rPr lang="pl-PL" sz="2400" b="1" dirty="0" smtClean="0">
                <a:latin typeface="Comic Sans MS" panose="030F0702030302020204" pitchFamily="66" charset="0"/>
              </a:rPr>
              <a:t>znak odradzającego się życia</a:t>
            </a:r>
            <a:r>
              <a:rPr lang="pl-PL" sz="2400" dirty="0" smtClean="0">
                <a:latin typeface="Comic Sans MS" panose="030F0702030302020204" pitchFamily="66" charset="0"/>
              </a:rPr>
              <a:t>. </a:t>
            </a:r>
            <a:r>
              <a:rPr lang="pl-PL" sz="2400" dirty="0">
                <a:latin typeface="Comic Sans MS" panose="030F0702030302020204" pitchFamily="66" charset="0"/>
              </a:rPr>
              <a:t>Do koszyczka wkładamy jajka ugotowane na twardo. Dla ozdoby można dodać także wydmuszki i kolorowe pisanki.</a:t>
            </a:r>
            <a:br>
              <a:rPr lang="pl-PL" sz="2400" dirty="0">
                <a:latin typeface="Comic Sans MS" panose="030F0702030302020204" pitchFamily="66" charset="0"/>
              </a:rPr>
            </a:br>
            <a:r>
              <a:rPr lang="pl-PL" sz="2400" b="1" dirty="0">
                <a:latin typeface="Comic Sans MS" panose="030F0702030302020204" pitchFamily="66" charset="0"/>
              </a:rPr>
              <a:t/>
            </a:r>
            <a:br>
              <a:rPr lang="pl-PL" sz="2400" b="1" dirty="0">
                <a:latin typeface="Comic Sans MS" panose="030F0702030302020204" pitchFamily="66" charset="0"/>
              </a:rPr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/>
            </a:r>
            <a:br>
              <a:rPr lang="pl-PL" sz="1400" dirty="0" smtClean="0"/>
            </a:br>
            <a:endParaRPr lang="pl-PL" sz="1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888" y="2325810"/>
            <a:ext cx="4116780" cy="248036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287" y="2040673"/>
            <a:ext cx="4505093" cy="27655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728" y="4427963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24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900877"/>
            <a:ext cx="5822155" cy="3881437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9946" y="936701"/>
            <a:ext cx="45592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Aft>
                <a:spcPct val="0"/>
              </a:spcAft>
            </a:pPr>
            <a:r>
              <a:rPr lang="pl-PL" altLang="pl-PL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Chrzan - znak siły i krzepy</a:t>
            </a:r>
            <a:r>
              <a:rPr lang="pl-PL" altLang="pl-PL" sz="2400" b="1" dirty="0">
                <a:solidFill>
                  <a:srgbClr val="92D050"/>
                </a:solidFill>
                <a:latin typeface="Arial" panose="020B0604020202020204" pitchFamily="34" charset="0"/>
              </a:rPr>
              <a:t>.</a:t>
            </a: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058" y="1951463"/>
            <a:ext cx="3044283" cy="297737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570" y="4415884"/>
            <a:ext cx="2062976" cy="23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43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294" y="2272101"/>
            <a:ext cx="4682258" cy="3537685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4984" y="485170"/>
            <a:ext cx="82143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Aft>
                <a:spcPct val="0"/>
              </a:spcAft>
            </a:pP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anose="030F0702030302020204" pitchFamily="66" charset="0"/>
              </a:rPr>
              <a:t>Kiełbasa i wędlina </a:t>
            </a:r>
            <a:r>
              <a:rPr kumimoji="0" lang="pl-PL" altLang="pl-PL" sz="2400" b="1" i="0" u="none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anose="030F0702030302020204" pitchFamily="66" charset="0"/>
              </a:rPr>
              <a:t> - </a:t>
            </a:r>
            <a:r>
              <a:rPr lang="pl-PL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symbolizują </a:t>
            </a:r>
            <a:r>
              <a:rPr lang="pl-PL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dostatek, </a:t>
            </a:r>
            <a:r>
              <a:rPr lang="pl-PL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/>
            </a:r>
            <a:br>
              <a:rPr lang="pl-PL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r>
              <a:rPr lang="pl-PL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zdrowie </a:t>
            </a:r>
            <a:r>
              <a:rPr lang="pl-PL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i </a:t>
            </a:r>
            <a:r>
              <a:rPr lang="pl-PL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płodność.</a:t>
            </a:r>
            <a:r>
              <a:rPr lang="pl-PL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/>
            </a:r>
            <a:br>
              <a:rPr lang="pl-PL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r>
              <a:rPr lang="pl-PL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/>
            </a:r>
            <a:br>
              <a:rPr lang="pl-PL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endParaRPr kumimoji="0" lang="pl-PL" altLang="pl-PL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366" y="2526468"/>
            <a:ext cx="4876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47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5054" y="609600"/>
            <a:ext cx="7868948" cy="132080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Comic Sans MS" panose="030F0702030302020204" pitchFamily="66" charset="0"/>
              </a:rPr>
              <a:t>Ciasto</a:t>
            </a:r>
            <a:r>
              <a:rPr lang="pl-PL" sz="2400" dirty="0">
                <a:latin typeface="Comic Sans MS" panose="030F0702030302020204" pitchFamily="66" charset="0"/>
              </a:rPr>
              <a:t> </a:t>
            </a:r>
            <a:r>
              <a:rPr lang="pl-PL" sz="2400" dirty="0" smtClean="0">
                <a:latin typeface="Comic Sans MS" panose="030F0702030302020204" pitchFamily="66" charset="0"/>
              </a:rPr>
              <a:t>– symbol </a:t>
            </a:r>
            <a:r>
              <a:rPr lang="pl-PL" sz="2400" b="1" dirty="0" smtClean="0">
                <a:latin typeface="Comic Sans MS" panose="030F0702030302020204" pitchFamily="66" charset="0"/>
              </a:rPr>
              <a:t>umiejętności </a:t>
            </a:r>
            <a:r>
              <a:rPr lang="pl-PL" sz="2400" b="1" dirty="0">
                <a:latin typeface="Comic Sans MS" panose="030F0702030302020204" pitchFamily="66" charset="0"/>
              </a:rPr>
              <a:t>i </a:t>
            </a:r>
            <a:r>
              <a:rPr lang="pl-PL" sz="2400" b="1" dirty="0" smtClean="0">
                <a:latin typeface="Comic Sans MS" panose="030F0702030302020204" pitchFamily="66" charset="0"/>
              </a:rPr>
              <a:t>doskonałości.</a:t>
            </a: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342" y="2160588"/>
            <a:ext cx="4740698" cy="342617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1727" y="2006619"/>
            <a:ext cx="5051502" cy="37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1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 smtClean="0">
                <a:latin typeface="Comic Sans MS" panose="030F0702030302020204" pitchFamily="66" charset="0"/>
              </a:rPr>
              <a:t>Baranek</a:t>
            </a:r>
            <a:r>
              <a:rPr lang="pl-PL" sz="2400" dirty="0" smtClean="0">
                <a:latin typeface="Comic Sans MS" panose="030F0702030302020204" pitchFamily="66" charset="0"/>
              </a:rPr>
              <a:t> - </a:t>
            </a:r>
            <a:r>
              <a:rPr lang="pl-PL" sz="2400" dirty="0">
                <a:latin typeface="Comic Sans MS" panose="030F0702030302020204" pitchFamily="66" charset="0"/>
              </a:rPr>
              <a:t>z cukru, ciasta, masła, marcepanu, </a:t>
            </a:r>
            <a:r>
              <a:rPr lang="pl-PL" sz="2400" dirty="0" smtClean="0">
                <a:latin typeface="Comic Sans MS" panose="030F0702030302020204" pitchFamily="66" charset="0"/>
              </a:rPr>
              <a:t>czekolady - </a:t>
            </a:r>
            <a:r>
              <a:rPr lang="pl-PL" sz="2400" dirty="0">
                <a:latin typeface="Comic Sans MS" panose="030F0702030302020204" pitchFamily="66" charset="0"/>
              </a:rPr>
              <a:t/>
            </a:r>
            <a:br>
              <a:rPr lang="pl-PL" sz="2400" dirty="0">
                <a:latin typeface="Comic Sans MS" panose="030F0702030302020204" pitchFamily="66" charset="0"/>
              </a:rPr>
            </a:br>
            <a:r>
              <a:rPr lang="pl-PL" sz="2400" b="1" dirty="0">
                <a:latin typeface="Comic Sans MS" panose="030F0702030302020204" pitchFamily="66" charset="0"/>
              </a:rPr>
              <a:t>symbol zwycięstwa życia nad </a:t>
            </a:r>
            <a:r>
              <a:rPr lang="pl-PL" sz="2400" b="1" dirty="0" smtClean="0">
                <a:latin typeface="Comic Sans MS" panose="030F0702030302020204" pitchFamily="66" charset="0"/>
              </a:rPr>
              <a:t>śmiercią.</a:t>
            </a:r>
            <a:r>
              <a:rPr lang="pl-PL" sz="2400" dirty="0">
                <a:latin typeface="Comic Sans MS" panose="030F0702030302020204" pitchFamily="66" charset="0"/>
              </a:rPr>
              <a:t/>
            </a:r>
            <a:br>
              <a:rPr lang="pl-PL" sz="2400" dirty="0">
                <a:latin typeface="Comic Sans MS" panose="030F0702030302020204" pitchFamily="66" charset="0"/>
              </a:rPr>
            </a:br>
            <a:r>
              <a:rPr lang="pl-PL" sz="2400" dirty="0">
                <a:latin typeface="Comic Sans MS" panose="030F0702030302020204" pitchFamily="66" charset="0"/>
              </a:rPr>
              <a:t/>
            </a:r>
            <a:br>
              <a:rPr lang="pl-PL" sz="2400" dirty="0">
                <a:latin typeface="Comic Sans MS" panose="030F0702030302020204" pitchFamily="66" charset="0"/>
              </a:rPr>
            </a:br>
            <a:endParaRPr lang="pl-PL" sz="2400" dirty="0"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987" y="2080960"/>
            <a:ext cx="2847975" cy="2044990"/>
          </a:xfrm>
        </p:spPr>
      </p:pic>
      <p:sp>
        <p:nvSpPr>
          <p:cNvPr id="5" name="AutoShape 2" descr="de veteribus: wielkanocne dekoracje w do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de veteribus: wielkanocne dekoracje w dom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14" y="1997626"/>
            <a:ext cx="2817774" cy="221165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237" y="4276512"/>
            <a:ext cx="3739062" cy="248881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702" y="4125951"/>
            <a:ext cx="378456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97194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136</Words>
  <Application>Microsoft Office PowerPoint</Application>
  <PresentationFormat>Niestandardowy</PresentationFormat>
  <Paragraphs>24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Faseta</vt:lpstr>
      <vt:lpstr>Wielkanocny koszyk</vt:lpstr>
      <vt:lpstr>Co powinno znaleźć się  w wielkanocnym koszyku?  I dlaczego? </vt:lpstr>
      <vt:lpstr>Chleb – dla Chrześcijan jest najważniejszym symbolem  ciała Pana Jezusa.  Gwarantuje pomyślność i dobrobyt.     </vt:lpstr>
      <vt:lpstr>Pieprz i sól – symbol oczyszczenia.   </vt:lpstr>
      <vt:lpstr>Jajko – znak odradzającego się życia. Do koszyczka wkładamy jajka ugotowane na twardo. Dla ozdoby można dodać także wydmuszki i kolorowe pisanki.    </vt:lpstr>
      <vt:lpstr>Chrzan - znak siły i krzepy.  </vt:lpstr>
      <vt:lpstr>Kiełbasa i wędlina  - symbolizują dostatek,  zdrowie i płodność.  </vt:lpstr>
      <vt:lpstr>Ciasto – symbol umiejętności i doskonałości.   </vt:lpstr>
      <vt:lpstr>Baranek - z cukru, ciasta, masła, marcepanu, czekolady -  symbol zwycięstwa życia nad śmiercią.  </vt:lpstr>
      <vt:lpstr>Bukszpan -  choć jest tylko ozdobą, nawet on ma swoją symbolikę - oznacza radość i nadzieję.   </vt:lpstr>
      <vt:lpstr>Na koniec zagadka – wskaż 3 rzeczy, które nie powinny znaleźć się              w wielkanocnym koszyku</vt:lpstr>
      <vt:lpstr>Oczywiście to: lalka, lizak i chipsy</vt:lpstr>
      <vt:lpstr>(…) Leży jajko święcone, malowane farbami- - kto też dzisiaj tym jajkiem będzie dzielił się z nami? (…)         M. Konopnicka  Wielkanoc to czas otuchy i nadziei. Czas odradzania się wiary w siłę  Chrystusa i drugiego człowieka. Życzymy, aby Święta Wielkanocne przyniosły radość oraz wzajemną życzliwość. By stały się źródłem wzmacniania ducha. Niech Zmartwychwstanie, które niesie odrodzenie, napełni Was pokojem i wiarą, niech da siłę w pokonywaniu trudności i pozwoli z ufnością patrzeć w przyszłość...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OZNAKI WIOSNY</dc:title>
  <dc:creator>HP</dc:creator>
  <cp:lastModifiedBy>Ania&amp;Paula</cp:lastModifiedBy>
  <cp:revision>21</cp:revision>
  <dcterms:created xsi:type="dcterms:W3CDTF">2020-03-25T11:19:53Z</dcterms:created>
  <dcterms:modified xsi:type="dcterms:W3CDTF">2020-04-05T21:19:13Z</dcterms:modified>
</cp:coreProperties>
</file>